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1"/>
  </p:notesMasterIdLst>
  <p:sldIdLst>
    <p:sldId id="256" r:id="rId2"/>
    <p:sldId id="261" r:id="rId3"/>
    <p:sldId id="258" r:id="rId4"/>
    <p:sldId id="288" r:id="rId5"/>
    <p:sldId id="259" r:id="rId6"/>
    <p:sldId id="282" r:id="rId7"/>
    <p:sldId id="260" r:id="rId8"/>
    <p:sldId id="294" r:id="rId9"/>
    <p:sldId id="295" r:id="rId10"/>
    <p:sldId id="263" r:id="rId11"/>
    <p:sldId id="283" r:id="rId12"/>
    <p:sldId id="284" r:id="rId13"/>
    <p:sldId id="285" r:id="rId14"/>
    <p:sldId id="264" r:id="rId15"/>
    <p:sldId id="269" r:id="rId16"/>
    <p:sldId id="299" r:id="rId17"/>
    <p:sldId id="298" r:id="rId18"/>
    <p:sldId id="297" r:id="rId19"/>
    <p:sldId id="270" r:id="rId20"/>
    <p:sldId id="286" r:id="rId21"/>
    <p:sldId id="287" r:id="rId22"/>
    <p:sldId id="271" r:id="rId23"/>
    <p:sldId id="289" r:id="rId24"/>
    <p:sldId id="290" r:id="rId25"/>
    <p:sldId id="291" r:id="rId26"/>
    <p:sldId id="292" r:id="rId27"/>
    <p:sldId id="293" r:id="rId28"/>
    <p:sldId id="268" r:id="rId29"/>
    <p:sldId id="262"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7</a:t>
            </a:fld>
            <a:endParaRPr kumimoji="1" lang="ja-JP" altLang="en-US"/>
          </a:p>
        </p:txBody>
      </p:sp>
    </p:spTree>
    <p:extLst>
      <p:ext uri="{BB962C8B-B14F-4D97-AF65-F5344CB8AC3E}">
        <p14:creationId xmlns:p14="http://schemas.microsoft.com/office/powerpoint/2010/main" val="262308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a:t>
            </a:r>
            <a:r>
              <a:rPr kumimoji="1" lang="ja-JP" altLang="en-US" dirty="0"/>
              <a:t>ポイントは３つ</a:t>
            </a:r>
            <a:endParaRPr kumimoji="1" lang="en-US" altLang="ja-JP" dirty="0"/>
          </a:p>
          <a:p>
            <a:r>
              <a:rPr kumimoji="1" lang="ja-JP" altLang="en-US" dirty="0"/>
              <a:t>１つめは匿名化機能</a:t>
            </a:r>
            <a:endParaRPr kumimoji="1" lang="en-US" altLang="ja-JP" dirty="0"/>
          </a:p>
          <a:p>
            <a:r>
              <a:rPr kumimoji="1" lang="ja-JP" altLang="en-US" dirty="0"/>
              <a:t>２つめは受講者どうしでのコミュニケーション</a:t>
            </a:r>
            <a:endParaRPr kumimoji="1" lang="en-US" altLang="ja-JP" dirty="0"/>
          </a:p>
          <a:p>
            <a:r>
              <a:rPr kumimoji="1" lang="ja-JP" altLang="en-US" dirty="0"/>
              <a:t>３つめは誹謗中傷等への対策</a:t>
            </a:r>
          </a:p>
          <a:p>
            <a:r>
              <a:rPr kumimoji="1" lang="ja-JP" altLang="en-US" dirty="0"/>
              <a:t>次のスライドから詳しく説明します。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422310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6/25/2021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6/25/2021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6/25/2021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3200" dirty="0">
                <a:highlight>
                  <a:srgbClr val="FFFF99"/>
                </a:highlight>
              </a:rPr>
              <a:t>匿名化機能</a:t>
            </a:r>
            <a:endParaRPr kumimoji="1" lang="en-US" altLang="ja-JP" sz="3200" dirty="0">
              <a:highlight>
                <a:srgbClr val="FFFF99"/>
              </a:highlight>
            </a:endParaRPr>
          </a:p>
          <a:p>
            <a:pPr marL="0" indent="0">
              <a:buNone/>
            </a:pPr>
            <a:endParaRPr lang="en-US" altLang="ja-JP" sz="2400" dirty="0"/>
          </a:p>
          <a:p>
            <a:pPr marL="0" indent="0">
              <a:buNone/>
            </a:pPr>
            <a:r>
              <a:rPr lang="en-US" altLang="ja-JP" sz="2400" dirty="0">
                <a:latin typeface="メイリオ" panose="020B0604030504040204" pitchFamily="50" charset="-128"/>
              </a:rPr>
              <a:t>TERACO</a:t>
            </a:r>
            <a:r>
              <a:rPr lang="ja-JP" altLang="en-US" sz="2400" dirty="0"/>
              <a:t>のメールアドレスでログインした上での匿名化</a:t>
            </a:r>
            <a:endParaRPr lang="en-US" altLang="ja-JP" sz="2400" dirty="0"/>
          </a:p>
          <a:p>
            <a:pPr marL="0" indent="0">
              <a:buNone/>
            </a:pPr>
            <a:endParaRPr lang="en-US" altLang="ja-JP" sz="2400" dirty="0"/>
          </a:p>
          <a:p>
            <a:pPr marL="0" indent="0">
              <a:buNone/>
            </a:pPr>
            <a:r>
              <a:rPr lang="ja-JP" altLang="en-US" sz="2400" dirty="0"/>
              <a:t>受講者であることが前提の匿名になる</a:t>
            </a:r>
            <a:endParaRPr kumimoji="1" lang="en-US" altLang="ja-JP" sz="2400" dirty="0"/>
          </a:p>
          <a:p>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10</a:t>
            </a:fld>
            <a:endParaRPr lang="en-US" dirty="0"/>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ポイント②</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7570420" cy="3931919"/>
          </a:xfrm>
        </p:spPr>
        <p:txBody>
          <a:bodyPr>
            <a:normAutofit/>
          </a:bodyPr>
          <a:lstStyle/>
          <a:p>
            <a:pPr marL="0" indent="0">
              <a:buNone/>
            </a:pPr>
            <a:r>
              <a:rPr kumimoji="1" lang="ja-JP" altLang="en-US" sz="3200" dirty="0">
                <a:highlight>
                  <a:srgbClr val="FFFF99"/>
                </a:highlight>
              </a:rPr>
              <a:t>受講者同士のみでのコミュニケーション</a:t>
            </a:r>
            <a:endParaRPr kumimoji="1" lang="en-US" altLang="ja-JP" sz="3200" dirty="0">
              <a:highlight>
                <a:srgbClr val="FFFF99"/>
              </a:highlight>
            </a:endParaRPr>
          </a:p>
          <a:p>
            <a:pPr marL="0" indent="0">
              <a:buNone/>
            </a:pPr>
            <a:r>
              <a:rPr lang="ja-JP" altLang="en-US" sz="2400" b="1" dirty="0"/>
              <a:t>判別機能</a:t>
            </a:r>
            <a:endParaRPr lang="en-US" altLang="ja-JP" sz="2400" b="1" dirty="0"/>
          </a:p>
          <a:p>
            <a:pPr marL="0" indent="0">
              <a:buNone/>
            </a:pPr>
            <a:r>
              <a:rPr lang="ja-JP" altLang="en-US" sz="2400" dirty="0"/>
              <a:t>ログインの時点で講師か受講者か判別</a:t>
            </a:r>
            <a:endParaRPr kumimoji="1" lang="en-US" altLang="ja-JP" sz="2400" dirty="0"/>
          </a:p>
          <a:p>
            <a:pPr marL="0" indent="0">
              <a:buNone/>
            </a:pPr>
            <a:r>
              <a:rPr kumimoji="1" lang="ja-JP" altLang="en-US" sz="2400" dirty="0"/>
              <a:t>講師の場合は掲示板に入れない</a:t>
            </a:r>
            <a:endParaRPr kumimoji="1" lang="en-US" altLang="ja-JP" sz="2400" dirty="0"/>
          </a:p>
          <a:p>
            <a:pPr marL="0" indent="0">
              <a:buNone/>
            </a:pPr>
            <a:r>
              <a:rPr lang="ja-JP" altLang="en-US" sz="2400" dirty="0"/>
              <a:t>管理者は閲覧のみ可能</a:t>
            </a:r>
            <a:endParaRPr kumimoji="1" lang="en-US" altLang="ja-JP" sz="2400" dirty="0"/>
          </a:p>
          <a:p>
            <a:pPr marL="0" indent="0">
              <a:buNone/>
            </a:pPr>
            <a:endParaRPr lang="en-US" altLang="ja-JP" sz="2400" dirty="0"/>
          </a:p>
          <a:p>
            <a:pPr marL="0" indent="0">
              <a:buNone/>
            </a:pPr>
            <a:r>
              <a:rPr lang="ja-JP" altLang="en-US" sz="2400" dirty="0"/>
              <a:t>管理者（運営局）は受講者から不安の声があがっていないか確認できる</a:t>
            </a: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ポイント③</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lang="ja-JP" altLang="en-US" sz="3200" dirty="0">
                <a:highlight>
                  <a:srgbClr val="FFFF99"/>
                </a:highlight>
              </a:rPr>
              <a:t>誹謗中傷等への対策</a:t>
            </a:r>
            <a:endParaRPr lang="en-US" altLang="ja-JP" sz="3200" dirty="0">
              <a:highlight>
                <a:srgbClr val="FFFF99"/>
              </a:highlight>
            </a:endParaRPr>
          </a:p>
          <a:p>
            <a:pPr marL="0" indent="0">
              <a:buNone/>
            </a:pPr>
            <a:endParaRPr lang="en-US" altLang="ja-JP" sz="2400" dirty="0"/>
          </a:p>
          <a:p>
            <a:pPr marL="0" indent="0">
              <a:buNone/>
            </a:pPr>
            <a:r>
              <a:rPr kumimoji="1" lang="ja-JP" altLang="en-US" sz="2400" b="1" dirty="0"/>
              <a:t>１００語を自動検閲</a:t>
            </a:r>
            <a:endParaRPr kumimoji="1" lang="en-US" altLang="ja-JP" sz="2400" b="1" dirty="0"/>
          </a:p>
          <a:p>
            <a:pPr marL="0" indent="0">
              <a:buNone/>
            </a:pPr>
            <a:r>
              <a:rPr lang="ja-JP" altLang="en-US" sz="2400" dirty="0"/>
              <a:t>誹謗中傷にあたるワードが含んでいると投稿・返信ができない</a:t>
            </a:r>
            <a:endParaRPr kumimoji="1" lang="en-US" altLang="ja-JP" sz="2400" dirty="0"/>
          </a:p>
          <a:p>
            <a:pPr marL="0" indent="0">
              <a:buNone/>
            </a:pPr>
            <a:endParaRPr lang="en-US" altLang="ja-JP" sz="2400" dirty="0"/>
          </a:p>
          <a:p>
            <a:pPr marL="0" indent="0">
              <a:buNone/>
            </a:pPr>
            <a:r>
              <a:rPr lang="ja-JP" altLang="en-US" sz="2400" b="1" dirty="0"/>
              <a:t>実名化機能</a:t>
            </a:r>
            <a:endParaRPr lang="en-US" altLang="ja-JP" sz="2400" b="1" dirty="0"/>
          </a:p>
          <a:p>
            <a:pPr marL="0" indent="0">
              <a:buNone/>
            </a:pPr>
            <a:r>
              <a:rPr lang="ja-JP" altLang="en-US" sz="2400" dirty="0"/>
              <a:t>管理者権限で匿名を解除する過激派機能</a:t>
            </a:r>
            <a:endParaRPr kumimoji="1" lang="ja-JP" altLang="en-US" sz="24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6028959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1" end="1"/>
                                            </p:txEl>
                                          </p:spTgt>
                                        </p:tgtEl>
                                        <p:attrNameLst>
                                          <p:attrName>ppt_x</p:attrName>
                                          <p:attrName>ppt_y</p:attrName>
                                        </p:attrNameLst>
                                      </p:cBhvr>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14</a:t>
            </a:fld>
            <a:endParaRPr lang="en-US" dirty="0"/>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FC77B61-BE37-4D20-A2DE-377BC62BF93B}"/>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チームの成果</a:t>
            </a:r>
          </a:p>
        </p:txBody>
      </p:sp>
      <p:sp>
        <p:nvSpPr>
          <p:cNvPr id="3" name="コンテンツ プレースホルダー 2">
            <a:extLst>
              <a:ext uri="{FF2B5EF4-FFF2-40B4-BE49-F238E27FC236}">
                <a16:creationId xmlns:a16="http://schemas.microsoft.com/office/drawing/2014/main" id="{264F2433-7B88-49C2-8108-0F250E44E713}"/>
              </a:ext>
            </a:extLst>
          </p:cNvPr>
          <p:cNvSpPr>
            <a:spLocks noGrp="1"/>
          </p:cNvSpPr>
          <p:nvPr>
            <p:ph idx="1"/>
          </p:nvPr>
        </p:nvSpPr>
        <p:spPr>
          <a:xfrm>
            <a:off x="1202919" y="2286000"/>
            <a:ext cx="7570420" cy="3931919"/>
          </a:xfrm>
        </p:spPr>
        <p:txBody>
          <a:bodyPr>
            <a:normAutofit/>
          </a:bodyPr>
          <a:lstStyle/>
          <a:p>
            <a:r>
              <a:rPr kumimoji="1" lang="ja-JP" altLang="en-US" dirty="0"/>
              <a:t>ここがよかった！</a:t>
            </a:r>
            <a:endParaRPr kumimoji="1" lang="en-US" altLang="ja-JP" dirty="0"/>
          </a:p>
          <a:p>
            <a:r>
              <a:rPr kumimoji="1" lang="ja-JP" altLang="en-US" dirty="0"/>
              <a:t>やっておけばよかった（反省点）</a:t>
            </a:r>
            <a:endParaRPr kumimoji="1" lang="en-US" altLang="ja-JP" dirty="0"/>
          </a:p>
          <a:p>
            <a:r>
              <a:rPr kumimoji="1" lang="ja-JP" altLang="en-US" dirty="0"/>
              <a:t>何かエピソード等</a:t>
            </a:r>
            <a:endParaRPr kumimoji="1" lang="en-US" altLang="ja-JP" dirty="0"/>
          </a:p>
          <a:p>
            <a:r>
              <a:rPr lang="ja-JP" altLang="en-US" dirty="0"/>
              <a:t>チームとしての変化</a:t>
            </a:r>
            <a:endParaRPr kumimoji="1" lang="ja-JP" altLang="en-US" dirty="0"/>
          </a:p>
        </p:txBody>
      </p:sp>
      <p:sp>
        <p:nvSpPr>
          <p:cNvPr id="4" name="スライド番号プレースホルダー 3">
            <a:extLst>
              <a:ext uri="{FF2B5EF4-FFF2-40B4-BE49-F238E27FC236}">
                <a16:creationId xmlns:a16="http://schemas.microsoft.com/office/drawing/2014/main" id="{7D31E7EA-8148-4AAE-89E9-3FB578427D87}"/>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Tree>
    <p:extLst>
      <p:ext uri="{BB962C8B-B14F-4D97-AF65-F5344CB8AC3E}">
        <p14:creationId xmlns:p14="http://schemas.microsoft.com/office/powerpoint/2010/main" val="3649493749"/>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266026683"/>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2" end="2"/>
                                            </p:txEl>
                                          </p:spTgt>
                                        </p:tgtEl>
                                        <p:attrNameLst>
                                          <p:attrName>ppt_x</p:attrName>
                                          <p:attrName>ppt_y</p:attrName>
                                        </p:attrNameLst>
                                      </p:cBhvr>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3" end="3"/>
                                            </p:txEl>
                                          </p:spTgt>
                                        </p:tgtEl>
                                        <p:attrNameLst>
                                          <p:attrName>ppt_x</p:attrName>
                                          <p:attrName>ppt_y</p:attrName>
                                        </p:attrNameLst>
                                      </p:cBhvr>
                                    </p:animMotion>
                                    <p:animRot by="1500000">
                                      <p:cBhvr>
                                        <p:cTn id="7" dur="125" fill="hold">
                                          <p:stCondLst>
                                            <p:cond delay="0"/>
                                          </p:stCondLst>
                                        </p:cTn>
                                        <p:tgtEl>
                                          <p:spTgt spid="3">
                                            <p:txEl>
                                              <p:pRg st="3" end="3"/>
                                            </p:txEl>
                                          </p:spTgt>
                                        </p:tgtEl>
                                        <p:attrNameLst>
                                          <p:attrName>r</p:attrName>
                                        </p:attrNameLst>
                                      </p:cBhvr>
                                    </p:animRot>
                                    <p:animRot by="-1500000">
                                      <p:cBhvr>
                                        <p:cTn id="8" dur="125" fill="hold">
                                          <p:stCondLst>
                                            <p:cond delay="125"/>
                                          </p:stCondLst>
                                        </p:cTn>
                                        <p:tgtEl>
                                          <p:spTgt spid="3">
                                            <p:txEl>
                                              <p:pRg st="3" end="3"/>
                                            </p:txEl>
                                          </p:spTgt>
                                        </p:tgtEl>
                                        <p:attrNameLst>
                                          <p:attrName>r</p:attrName>
                                        </p:attrNameLst>
                                      </p:cBhvr>
                                    </p:animRot>
                                    <p:animRot by="-1500000">
                                      <p:cBhvr>
                                        <p:cTn id="9" dur="125" fill="hold">
                                          <p:stCondLst>
                                            <p:cond delay="250"/>
                                          </p:stCondLst>
                                        </p:cTn>
                                        <p:tgtEl>
                                          <p:spTgt spid="3">
                                            <p:txEl>
                                              <p:pRg st="3" end="3"/>
                                            </p:txEl>
                                          </p:spTgt>
                                        </p:tgtEl>
                                        <p:attrNameLst>
                                          <p:attrName>r</p:attrName>
                                        </p:attrNameLst>
                                      </p:cBhvr>
                                    </p:animRot>
                                    <p:animRot by="1500000">
                                      <p:cBhvr>
                                        <p:cTn id="10" dur="125" fill="hold">
                                          <p:stCondLst>
                                            <p:cond delay="375"/>
                                          </p:stCondLst>
                                        </p:cTn>
                                        <p:tgtEl>
                                          <p:spTgt spid="3">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22</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1</a:t>
            </a:r>
            <a:r>
              <a:rPr lang="ja-JP" altLang="en-US"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0" i="0" dirty="0">
                <a:solidFill>
                  <a:srgbClr val="1D1C1D"/>
                </a:solidFill>
                <a:effectLst/>
                <a:latin typeface="メイリオ" panose="020B0604030504040204" pitchFamily="50" charset="-128"/>
                <a:ea typeface="メイリオ" panose="020B0604030504040204" pitchFamily="50" charset="-128"/>
              </a:rPr>
              <a:t>担当する場所だけでなくメンバーの書いたプログラムを理解することで</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知識がもっと深まるので課題とする。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b="0" i="0" dirty="0">
                <a:solidFill>
                  <a:schemeClr val="tx1"/>
                </a:solidFill>
                <a:effectLst/>
                <a:latin typeface="メイリオ" panose="020B0604030504040204" pitchFamily="50" charset="-128"/>
                <a:ea typeface="メイリオ" panose="020B0604030504040204" pitchFamily="50" charset="-128"/>
              </a:rPr>
              <a:t>む</a:t>
            </a:r>
            <a:r>
              <a:rPr kumimoji="1" lang="ja-JP" altLang="en-US" dirty="0">
                <a:solidFill>
                  <a:schemeClr val="tx1"/>
                </a:solidFill>
                <a:latin typeface="メイリオ" panose="020B0604030504040204" pitchFamily="50" charset="-128"/>
                <a:ea typeface="メイリオ" panose="020B0604030504040204" pitchFamily="50" charset="-128"/>
              </a:rPr>
              <a:t>。</a:t>
            </a:r>
            <a:endParaRPr lang="en-US" altLang="ja-JP"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経験者という立ち位置を理解したうえで意識的に率先してチームに働きかけることができた。</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チームで開発を行う際の認識の共通化とそれに伴い、コミュニケーションを取ることの難しさを味わった。</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dirty="0">
                <a:solidFill>
                  <a:schemeClr val="tx1"/>
                </a:solidFill>
                <a:latin typeface="メイリオ" panose="020B0604030504040204" pitchFamily="50" charset="-128"/>
                <a:ea typeface="メイリオ" panose="020B0604030504040204" pitchFamily="50" charset="-128"/>
              </a:rPr>
              <a:t>DAO</a:t>
            </a:r>
            <a:r>
              <a:rPr lang="ja-JP" altLang="en-US" dirty="0">
                <a:solidFill>
                  <a:schemeClr val="tx1"/>
                </a:solidFill>
                <a:latin typeface="メイリオ" panose="020B0604030504040204" pitchFamily="50" charset="-128"/>
                <a:ea typeface="メイリオ" panose="020B0604030504040204" pitchFamily="50" charset="-128"/>
              </a:rPr>
              <a:t>と</a:t>
            </a:r>
            <a:r>
              <a:rPr lang="en-US" altLang="ja-JP" dirty="0">
                <a:solidFill>
                  <a:schemeClr val="tx1"/>
                </a:solidFill>
                <a:latin typeface="メイリオ" panose="020B0604030504040204" pitchFamily="50" charset="-128"/>
                <a:ea typeface="メイリオ" panose="020B0604030504040204" pitchFamily="50" charset="-128"/>
              </a:rPr>
              <a:t>Servlet</a:t>
            </a:r>
            <a:r>
              <a:rPr lang="ja-JP" altLang="en-US"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18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dirty="0">
                <a:solidFill>
                  <a:schemeClr val="tx1"/>
                </a:solidFill>
                <a:latin typeface="Corbel" panose="020B0503020204020204"/>
                <a:ea typeface="メイリオ" panose="020B0604030504040204" pitchFamily="50" charset="-128"/>
              </a:rPr>
              <a:t>プログラミングの順番を意識する。</a:t>
            </a:r>
            <a:endParaRPr kumimoji="1" lang="en-US" altLang="ja-JP"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dirty="0">
                <a:latin typeface="メイリオ" panose="020B0604030504040204" pitchFamily="50" charset="-128"/>
                <a:ea typeface="メイリオ" panose="020B0604030504040204" pitchFamily="50" charset="-128"/>
              </a:rPr>
            </a:br>
            <a:r>
              <a:rPr lang="ja-JP" altLang="en-US"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a:t>
            </a:r>
            <a:endParaRPr kumimoji="1" lang="ja-JP" altLang="en-US" sz="18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教えてもらったことを忘れてしまうという事が目立ち、</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b="0" i="0" dirty="0">
                <a:solidFill>
                  <a:srgbClr val="1D1C1D"/>
                </a:solidFill>
                <a:effectLst/>
                <a:latin typeface="メイリオ" panose="020B0604030504040204" pitchFamily="50" charset="-128"/>
                <a:ea typeface="メイリオ" panose="020B0604030504040204" pitchFamily="50" charset="-128"/>
              </a:rPr>
              <a:t>常に文字に残す等、意識していきたい。</a:t>
            </a:r>
            <a:endParaRPr kumimoji="1" lang="ja-JP" altLang="en-US" sz="18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2286000"/>
            <a:ext cx="7570420" cy="3931919"/>
          </a:xfrm>
        </p:spPr>
        <p:txBody>
          <a:bodyPr>
            <a:normAutofit/>
          </a:bodyPr>
          <a:lstStyle/>
          <a:p>
            <a:endParaRPr kumimoji="1" lang="ja-JP" altLang="en-US"/>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28</a:t>
            </a:fld>
            <a:endParaRPr lang="en-US" dirty="0"/>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29</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チーム紹介</a:t>
            </a:r>
            <a:endParaRPr lang="en-US" altLang="ja-JP" sz="3200" dirty="0"/>
          </a:p>
          <a:p>
            <a:pPr marL="0" indent="0">
              <a:buNone/>
            </a:pPr>
            <a:r>
              <a:rPr lang="ja-JP" altLang="en-US" sz="3200" dirty="0"/>
              <a:t>３</a:t>
            </a:r>
            <a:r>
              <a:rPr lang="en-US" altLang="ja-JP" sz="3200" dirty="0"/>
              <a:t>.</a:t>
            </a:r>
            <a:r>
              <a:rPr lang="ja-JP" altLang="en-US" sz="3200" dirty="0"/>
              <a:t>デモンストレーション</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r>
              <a:rPr lang="ja-JP" altLang="en-US" sz="9600" dirty="0"/>
              <a:t>　オンラインゆえの問題点</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fld id="{8A7A6979-0714-4377-B894-6BE4C2D6E202}" type="slidenum">
              <a:rPr lang="en-US" smtClean="0"/>
              <a:pPr/>
              <a:t>7</a:t>
            </a:fld>
            <a:endParaRPr lang="en-US" dirty="0"/>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000" b="1" dirty="0">
                <a:solidFill>
                  <a:sysClr val="windowText" lastClr="000000"/>
                </a:solidFill>
                <a:ea typeface="メイリオ" panose="020B0604030504040204" pitchFamily="50" charset="-128"/>
              </a:rPr>
              <a:t>受講者同士の</a:t>
            </a:r>
            <a:endParaRPr kumimoji="1" lang="en-US" altLang="ja-JP" sz="2000" b="1" dirty="0">
              <a:solidFill>
                <a:sysClr val="windowText" lastClr="000000"/>
              </a:solidFill>
              <a:ea typeface="メイリオ" panose="020B0604030504040204" pitchFamily="50" charset="-128"/>
            </a:endParaRPr>
          </a:p>
          <a:p>
            <a:pPr algn="ctr"/>
            <a:r>
              <a:rPr kumimoji="1" lang="ja-JP" altLang="en-US" sz="2000" b="1" dirty="0">
                <a:solidFill>
                  <a:sysClr val="windowText" lastClr="000000"/>
                </a:solidFill>
                <a:ea typeface="メイリオ" panose="020B0604030504040204" pitchFamily="50" charset="-128"/>
              </a:rPr>
              <a:t>コミュニケーション</a:t>
            </a:r>
            <a:endParaRPr kumimoji="1" lang="en-US" altLang="ja-JP" sz="2000" b="1" dirty="0">
              <a:solidFill>
                <a:sysClr val="windowText" lastClr="000000"/>
              </a:solidFill>
              <a:ea typeface="メイリオ" panose="020B0604030504040204" pitchFamily="50" charset="-128"/>
            </a:endParaRPr>
          </a:p>
          <a:p>
            <a:pPr algn="ctr"/>
            <a:endParaRPr kumimoji="1" lang="en-US" altLang="ja-JP" sz="2000" b="1" dirty="0">
              <a:solidFill>
                <a:sysClr val="windowText" lastClr="000000"/>
              </a:solidFill>
              <a:ea typeface="メイリオ" panose="020B0604030504040204" pitchFamily="50" charset="-128"/>
            </a:endParaRPr>
          </a:p>
          <a:p>
            <a:pPr algn="ctr"/>
            <a:r>
              <a:rPr kumimoji="1" lang="ja-JP" altLang="en-US" sz="2000" b="1" dirty="0">
                <a:solidFill>
                  <a:sysClr val="windowText" lastClr="000000"/>
                </a:solidFill>
                <a:ea typeface="メイリオ" panose="020B0604030504040204" pitchFamily="50" charset="-128"/>
              </a:rPr>
              <a:t>精神的負担の軽減</a:t>
            </a:r>
            <a:endParaRPr kumimoji="1" lang="en-US" altLang="ja-JP" sz="2000" b="1" dirty="0">
              <a:solidFill>
                <a:sysClr val="windowText" lastClr="000000"/>
              </a:solidFill>
              <a:ea typeface="メイリオ" panose="020B0604030504040204" pitchFamily="50" charset="-128"/>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ja-JP" altLang="en-US" sz="2000" b="1" dirty="0">
                <a:solidFill>
                  <a:sysClr val="windowText" lastClr="000000"/>
                </a:solidFill>
                <a:ea typeface="メイリオ" panose="020B0604030504040204" pitchFamily="50" charset="-128"/>
              </a:rPr>
              <a:t>受講者理解の手助け</a:t>
            </a:r>
            <a:endParaRPr kumimoji="1" lang="en-US" altLang="ja-JP" sz="2000" b="1" dirty="0">
              <a:solidFill>
                <a:sysClr val="windowText" lastClr="000000"/>
              </a:solidFill>
              <a:ea typeface="メイリオ" panose="020B0604030504040204" pitchFamily="50" charset="-128"/>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ea typeface="メイリオ" panose="020B0604030504040204" pitchFamily="50" charset="-128"/>
              </a:rPr>
              <a:t>TERACO</a:t>
            </a:r>
            <a:r>
              <a:rPr kumimoji="1" lang="ja-JP" altLang="en-US" sz="2400" b="1" dirty="0">
                <a:solidFill>
                  <a:schemeClr val="tx1"/>
                </a:solidFill>
                <a:ea typeface="メイリオ" panose="020B0604030504040204" pitchFamily="50" charset="-128"/>
              </a:rPr>
              <a:t>に</a:t>
            </a:r>
            <a:endParaRPr kumimoji="1" lang="en-US" altLang="ja-JP" sz="2400" b="1" dirty="0">
              <a:solidFill>
                <a:schemeClr val="tx1"/>
              </a:solidFill>
              <a:ea typeface="メイリオ" panose="020B0604030504040204" pitchFamily="50" charset="-128"/>
            </a:endParaRPr>
          </a:p>
          <a:p>
            <a:pPr algn="ctr"/>
            <a:r>
              <a:rPr kumimoji="1" lang="ja-JP" altLang="en-US" sz="2400" b="1" dirty="0">
                <a:solidFill>
                  <a:schemeClr val="tx1"/>
                </a:solidFill>
                <a:ea typeface="メイリオ" panose="020B0604030504040204" pitchFamily="50" charset="-128"/>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algn="ctr"/>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algn="ctr"/>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PR</a:t>
            </a:r>
            <a:r>
              <a:rPr kumimoji="1" lang="ja-JP" altLang="en-US" sz="3600" dirty="0">
                <a:solidFill>
                  <a:srgbClr val="FFFFFF"/>
                </a:solidFill>
                <a:latin typeface="メイリオ" panose="020B0604030504040204" pitchFamily="50" charset="-128"/>
              </a:rPr>
              <a:t>ポイント</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コンテンツ プレースホルダー 4">
            <a:extLst>
              <a:ext uri="{FF2B5EF4-FFF2-40B4-BE49-F238E27FC236}">
                <a16:creationId xmlns:a16="http://schemas.microsoft.com/office/drawing/2014/main" id="{18876A95-D47F-409D-A626-4EF473120943}"/>
              </a:ext>
            </a:extLst>
          </p:cNvPr>
          <p:cNvSpPr>
            <a:spLocks noGrp="1"/>
          </p:cNvSpPr>
          <p:nvPr>
            <p:ph idx="1"/>
          </p:nvPr>
        </p:nvSpPr>
        <p:spPr/>
        <p:txBody>
          <a:bodyPr>
            <a:normAutofit/>
          </a:bodyPr>
          <a:lstStyle/>
          <a:p>
            <a:pPr marL="0" indent="0">
              <a:buNone/>
            </a:pPr>
            <a:endParaRPr lang="en-US" altLang="ja-JP" sz="3600" dirty="0"/>
          </a:p>
          <a:p>
            <a:pPr marL="0" indent="0">
              <a:buNone/>
            </a:pPr>
            <a:r>
              <a:rPr lang="ja-JP" altLang="en-US" sz="3600" dirty="0"/>
              <a:t>①匿名化</a:t>
            </a:r>
            <a:endParaRPr lang="en-US" altLang="ja-JP" sz="3600" dirty="0"/>
          </a:p>
          <a:p>
            <a:pPr marL="0" indent="0">
              <a:buNone/>
            </a:pPr>
            <a:endParaRPr lang="en-US" altLang="ja-JP" sz="3600" dirty="0"/>
          </a:p>
          <a:p>
            <a:pPr marL="0" indent="0">
              <a:buNone/>
            </a:pPr>
            <a:r>
              <a:rPr lang="ja-JP" altLang="en-US" sz="3600" dirty="0"/>
              <a:t>②受講者同士のみでのコミュニケーション</a:t>
            </a:r>
            <a:endParaRPr lang="en-US" altLang="ja-JP" sz="3600" dirty="0"/>
          </a:p>
          <a:p>
            <a:pPr marL="0" indent="0">
              <a:buNone/>
            </a:pPr>
            <a:endParaRPr lang="en-US" altLang="ja-JP" sz="3600" dirty="0"/>
          </a:p>
          <a:p>
            <a:pPr marL="0" indent="0">
              <a:buNone/>
            </a:pPr>
            <a:r>
              <a:rPr lang="ja-JP" altLang="en-US" sz="3600" dirty="0"/>
              <a:t>③誹謗中傷等への対策</a:t>
            </a:r>
            <a:endParaRPr lang="en-US" altLang="ja-JP" sz="3600" dirty="0"/>
          </a:p>
          <a:p>
            <a:pPr marL="0" indent="0">
              <a:buNone/>
            </a:pPr>
            <a:endParaRPr lang="ja-JP" altLang="en-US" sz="3200" dirty="0"/>
          </a:p>
        </p:txBody>
      </p:sp>
    </p:spTree>
    <p:extLst>
      <p:ext uri="{BB962C8B-B14F-4D97-AF65-F5344CB8AC3E}">
        <p14:creationId xmlns:p14="http://schemas.microsoft.com/office/powerpoint/2010/main" val="4153542808"/>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1243</TotalTime>
  <Words>1350</Words>
  <Application>Microsoft Office PowerPoint</Application>
  <PresentationFormat>ワイド画面</PresentationFormat>
  <Paragraphs>275</Paragraphs>
  <Slides>29</Slides>
  <Notes>10</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29</vt:i4>
      </vt:variant>
    </vt:vector>
  </HeadingPairs>
  <TitlesOfParts>
    <vt:vector size="34" baseType="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vt:lpstr>
      <vt:lpstr>PRポイント①</vt:lpstr>
      <vt:lpstr>PRポイント②</vt:lpstr>
      <vt:lpstr>PRポイント③</vt:lpstr>
      <vt:lpstr>本日の発表の流れ</vt:lpstr>
      <vt:lpstr>チームの目標</vt:lpstr>
      <vt:lpstr>チームの成果</vt:lpstr>
      <vt:lpstr>PowerPoint プレゼンテーション</vt:lpstr>
      <vt:lpstr>PowerPoint プレゼンテーション</vt:lpstr>
      <vt:lpstr>PowerPoint プレゼンテーション</vt:lpstr>
      <vt:lpstr>画面遷移</vt:lpstr>
      <vt:lpstr>本日の発表の流れ</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PowerPoint プレゼンテーション</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51</cp:revision>
  <dcterms:created xsi:type="dcterms:W3CDTF">2021-06-22T04:38:40Z</dcterms:created>
  <dcterms:modified xsi:type="dcterms:W3CDTF">2021-06-25T01:24:04Z</dcterms:modified>
</cp:coreProperties>
</file>

<file path=docProps/thumbnail.jpeg>
</file>